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9" r:id="rId5"/>
    <p:sldId id="262" r:id="rId6"/>
    <p:sldId id="260" r:id="rId7"/>
    <p:sldId id="258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22" d="100"/>
          <a:sy n="122" d="100"/>
        </p:scale>
        <p:origin x="765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g>
</file>

<file path=ppt/media/image4.jpe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4733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6047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6524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296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0390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7382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7623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7467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2737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9867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4314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499AF-0042-4501-9269-39C1D205859E}" type="datetimeFigureOut">
              <a:rPr lang="en-IN" smtClean="0"/>
              <a:t>13-08-2025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4FD5F-81F4-42DB-982F-53F581C9B10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1282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82"/>
            <a:ext cx="12192000" cy="682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732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97786"/>
            <a:ext cx="6858000" cy="40957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5499"/>
            <a:ext cx="12192000" cy="249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95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523" y="981633"/>
            <a:ext cx="4283895" cy="428389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48136" y="148882"/>
            <a:ext cx="78306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latin typeface="Aptos" panose="020B0004020202020204" pitchFamily="34" charset="0"/>
              </a:rPr>
              <a:t>Does Species predict Body mass of palmer penguins?</a:t>
            </a:r>
            <a:endParaRPr lang="en-IN" sz="2400" b="1" dirty="0">
              <a:latin typeface="Aptos" panose="020B00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40975" y="5424611"/>
            <a:ext cx="993737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We want to know if each species of penguins differ in their body weights and if so, how much?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There could be lot many other aspects that determines body weight which is beyond</a:t>
            </a:r>
            <a:endParaRPr lang="en-IN" dirty="0">
              <a:latin typeface="Aptos" panose="020B00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863353" y="1394012"/>
            <a:ext cx="3312459" cy="3003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3114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46" y="308954"/>
            <a:ext cx="5840135" cy="32268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804212" y="595824"/>
            <a:ext cx="53877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Mean body mass for </a:t>
            </a:r>
            <a:r>
              <a:rPr lang="en-US" dirty="0" err="1" smtClean="0">
                <a:latin typeface="Aptos" panose="020B0004020202020204" pitchFamily="34" charset="0"/>
              </a:rPr>
              <a:t>Adelie</a:t>
            </a:r>
            <a:r>
              <a:rPr lang="en-US" dirty="0" smtClean="0">
                <a:latin typeface="Aptos" panose="020B0004020202020204" pitchFamily="34" charset="0"/>
              </a:rPr>
              <a:t> penguins (the reference species)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 smtClean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Chinstraps are, on average, about 32 g heavier than </a:t>
            </a:r>
            <a:r>
              <a:rPr lang="en-US" dirty="0" err="1" smtClean="0">
                <a:latin typeface="Aptos" panose="020B0004020202020204" pitchFamily="34" charset="0"/>
              </a:rPr>
              <a:t>Adelies</a:t>
            </a:r>
            <a:r>
              <a:rPr lang="en-US" dirty="0" smtClean="0">
                <a:latin typeface="Aptos" panose="020B0004020202020204" pitchFamily="34" charset="0"/>
              </a:rPr>
              <a:t> - but the p-value (0.631) says this difference is not statistically significant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ptos" panose="020B0004020202020204" pitchFamily="34" charset="0"/>
              </a:rPr>
              <a:t>Gentoos</a:t>
            </a:r>
            <a:r>
              <a:rPr lang="en-US" dirty="0" smtClean="0">
                <a:latin typeface="Aptos" panose="020B0004020202020204" pitchFamily="34" charset="0"/>
              </a:rPr>
              <a:t> are on average 1,375 g heavier than </a:t>
            </a:r>
            <a:r>
              <a:rPr lang="en-US" dirty="0" err="1" smtClean="0">
                <a:latin typeface="Aptos" panose="020B0004020202020204" pitchFamily="34" charset="0"/>
              </a:rPr>
              <a:t>Adelies</a:t>
            </a:r>
            <a:r>
              <a:rPr lang="en-US" dirty="0" smtClean="0">
                <a:latin typeface="Aptos" panose="020B0004020202020204" pitchFamily="34" charset="0"/>
              </a:rPr>
              <a:t>, and the difference is highly significant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604682" y="846835"/>
            <a:ext cx="5248835" cy="1120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2026023" y="1335411"/>
            <a:ext cx="4849906" cy="8363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739152" y="2128788"/>
            <a:ext cx="5114365" cy="210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294528" y="3080294"/>
            <a:ext cx="2487706" cy="201705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/>
          <p:cNvSpPr/>
          <p:nvPr/>
        </p:nvSpPr>
        <p:spPr>
          <a:xfrm>
            <a:off x="470646" y="3719028"/>
            <a:ext cx="99373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A very important thing to understand is that the estimates for the other categories are presented </a:t>
            </a:r>
            <a:r>
              <a:rPr lang="en-US" b="1" i="1" dirty="0" smtClean="0">
                <a:latin typeface="Aptos" panose="020B0004020202020204" pitchFamily="34" charset="0"/>
              </a:rPr>
              <a:t>relative</a:t>
            </a:r>
            <a:r>
              <a:rPr lang="en-US" i="1" dirty="0" smtClean="0">
                <a:latin typeface="Aptos" panose="020B0004020202020204" pitchFamily="34" charset="0"/>
              </a:rPr>
              <a:t> to</a:t>
            </a:r>
            <a:r>
              <a:rPr lang="en-US" dirty="0" smtClean="0">
                <a:latin typeface="Aptos" panose="020B0004020202020204" pitchFamily="34" charset="0"/>
              </a:rPr>
              <a:t> the reference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So now, can we say this is a good model?</a:t>
            </a:r>
            <a:endParaRPr lang="en-IN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03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523" y="981633"/>
            <a:ext cx="4283895" cy="428389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48136" y="148882"/>
            <a:ext cx="78306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latin typeface="Aptos" panose="020B0004020202020204" pitchFamily="34" charset="0"/>
              </a:rPr>
              <a:t>Does Species predict Body mass of palmer penguins?</a:t>
            </a:r>
            <a:endParaRPr lang="en-IN" sz="2400" b="1" dirty="0">
              <a:latin typeface="Aptos" panose="020B00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40975" y="5424611"/>
            <a:ext cx="993737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We want to know if each species of penguins differ in their body weights and if so, how much?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There could be lot many other aspects that determines body weight which is beyond</a:t>
            </a:r>
            <a:endParaRPr lang="en-IN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693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12" y="2230369"/>
            <a:ext cx="5805164" cy="28257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535272" y="560295"/>
            <a:ext cx="538778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Expected body mass for an </a:t>
            </a:r>
            <a:r>
              <a:rPr lang="en-US" dirty="0" err="1" smtClean="0">
                <a:latin typeface="Aptos" panose="020B0004020202020204" pitchFamily="34" charset="0"/>
              </a:rPr>
              <a:t>Adelie</a:t>
            </a:r>
            <a:r>
              <a:rPr lang="en-US" dirty="0" smtClean="0">
                <a:latin typeface="Aptos" panose="020B0004020202020204" pitchFamily="34" charset="0"/>
              </a:rPr>
              <a:t> with flipper length </a:t>
            </a:r>
            <a:r>
              <a:rPr lang="en-US" b="1" dirty="0" smtClean="0">
                <a:latin typeface="Aptos" panose="020B0004020202020204" pitchFamily="34" charset="0"/>
              </a:rPr>
              <a:t>0 mm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For each 1 mm </a:t>
            </a:r>
            <a:r>
              <a:rPr lang="en-US" dirty="0" smtClean="0">
                <a:solidFill>
                  <a:srgbClr val="C00000"/>
                </a:solidFill>
                <a:latin typeface="Aptos" panose="020B0004020202020204" pitchFamily="34" charset="0"/>
              </a:rPr>
              <a:t>increase</a:t>
            </a:r>
            <a:r>
              <a:rPr lang="en-US" dirty="0" smtClean="0">
                <a:latin typeface="Aptos" panose="020B0004020202020204" pitchFamily="34" charset="0"/>
              </a:rPr>
              <a:t> in flipper length, body mass </a:t>
            </a:r>
            <a:r>
              <a:rPr lang="en-US" dirty="0" smtClean="0">
                <a:solidFill>
                  <a:srgbClr val="C00000"/>
                </a:solidFill>
                <a:latin typeface="Aptos" panose="020B0004020202020204" pitchFamily="34" charset="0"/>
              </a:rPr>
              <a:t>increases</a:t>
            </a:r>
            <a:r>
              <a:rPr lang="en-US" dirty="0" smtClean="0">
                <a:latin typeface="Aptos" panose="020B0004020202020204" pitchFamily="34" charset="0"/>
              </a:rPr>
              <a:t> by about </a:t>
            </a:r>
            <a:r>
              <a:rPr lang="en-US" b="1" dirty="0" smtClean="0">
                <a:latin typeface="Aptos" panose="020B0004020202020204" pitchFamily="34" charset="0"/>
              </a:rPr>
              <a:t>40.7 g</a:t>
            </a:r>
            <a:r>
              <a:rPr lang="en-US" dirty="0" smtClean="0">
                <a:latin typeface="Aptos" panose="020B0004020202020204" pitchFamily="34" charset="0"/>
              </a:rPr>
              <a:t>, holding species </a:t>
            </a:r>
            <a:r>
              <a:rPr lang="en-US" b="1" dirty="0" smtClean="0">
                <a:latin typeface="Aptos" panose="020B0004020202020204" pitchFamily="34" charset="0"/>
              </a:rPr>
              <a:t>constant</a:t>
            </a:r>
            <a:endParaRPr lang="en-US" b="1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Chinstraps are about </a:t>
            </a:r>
            <a:r>
              <a:rPr lang="en-US" b="1" dirty="0" smtClean="0">
                <a:latin typeface="Aptos" panose="020B0004020202020204" pitchFamily="34" charset="0"/>
              </a:rPr>
              <a:t>207 g</a:t>
            </a:r>
            <a:r>
              <a:rPr lang="en-US" dirty="0" smtClean="0">
                <a:latin typeface="Aptos" panose="020B0004020202020204" pitchFamily="34" charset="0"/>
              </a:rPr>
              <a:t> </a:t>
            </a:r>
            <a:r>
              <a:rPr lang="en-US" b="1" dirty="0" smtClean="0">
                <a:solidFill>
                  <a:srgbClr val="0070C0"/>
                </a:solidFill>
                <a:latin typeface="Aptos" panose="020B0004020202020204" pitchFamily="34" charset="0"/>
              </a:rPr>
              <a:t>lighter</a:t>
            </a:r>
            <a:r>
              <a:rPr lang="en-US" dirty="0" smtClean="0">
                <a:latin typeface="Aptos" panose="020B0004020202020204" pitchFamily="34" charset="0"/>
              </a:rPr>
              <a:t> than </a:t>
            </a:r>
            <a:r>
              <a:rPr lang="en-US" dirty="0" err="1" smtClean="0">
                <a:latin typeface="Aptos" panose="020B0004020202020204" pitchFamily="34" charset="0"/>
              </a:rPr>
              <a:t>Adelies</a:t>
            </a:r>
            <a:r>
              <a:rPr lang="en-US" dirty="0" smtClean="0">
                <a:latin typeface="Aptos" panose="020B0004020202020204" pitchFamily="34" charset="0"/>
              </a:rPr>
              <a:t> with the same flipper length.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latin typeface="Aptos" panose="020B0004020202020204" pitchFamily="34" charset="0"/>
              </a:rPr>
              <a:t>Note</a:t>
            </a:r>
            <a:r>
              <a:rPr lang="en-US" dirty="0" smtClean="0">
                <a:latin typeface="Aptos" panose="020B0004020202020204" pitchFamily="34" charset="0"/>
              </a:rPr>
              <a:t>: In the species-only model, Chinstraps were </a:t>
            </a:r>
            <a:r>
              <a:rPr lang="en-US" dirty="0" smtClean="0">
                <a:solidFill>
                  <a:srgbClr val="C00000"/>
                </a:solidFill>
                <a:latin typeface="Aptos" panose="020B0004020202020204" pitchFamily="34" charset="0"/>
              </a:rPr>
              <a:t>heavier</a:t>
            </a:r>
            <a:r>
              <a:rPr lang="en-US" dirty="0" smtClean="0">
                <a:latin typeface="Aptos" panose="020B0004020202020204" pitchFamily="34" charset="0"/>
              </a:rPr>
              <a:t> </a:t>
            </a:r>
            <a:r>
              <a:rPr lang="en-US" b="1" dirty="0" smtClean="0">
                <a:latin typeface="Aptos" panose="020B0004020202020204" pitchFamily="34" charset="0"/>
              </a:rPr>
              <a:t>(+32 g</a:t>
            </a:r>
            <a:r>
              <a:rPr lang="en-US" dirty="0" smtClean="0">
                <a:latin typeface="Aptos" panose="020B0004020202020204" pitchFamily="34" charset="0"/>
              </a:rPr>
              <a:t>) than </a:t>
            </a:r>
            <a:r>
              <a:rPr lang="en-US" dirty="0" err="1" smtClean="0">
                <a:latin typeface="Aptos" panose="020B0004020202020204" pitchFamily="34" charset="0"/>
              </a:rPr>
              <a:t>Adelies,but</a:t>
            </a:r>
            <a:r>
              <a:rPr lang="en-US" dirty="0" smtClean="0">
                <a:latin typeface="Aptos" panose="020B0004020202020204" pitchFamily="34" charset="0"/>
              </a:rPr>
              <a:t> here they’re lighter.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That’s because flipper length was a </a:t>
            </a:r>
            <a:r>
              <a:rPr lang="en-US" b="1" dirty="0" smtClean="0">
                <a:latin typeface="Aptos" panose="020B0004020202020204" pitchFamily="34" charset="0"/>
              </a:rPr>
              <a:t>confounder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Chinstraps have longer flippers, which inflated their mean mass when flipper length wasn’t accounted for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ptos" panose="020B0004020202020204" pitchFamily="34" charset="0"/>
              </a:rPr>
              <a:t>Gentoos</a:t>
            </a:r>
            <a:r>
              <a:rPr lang="en-US" dirty="0" smtClean="0">
                <a:latin typeface="Aptos" panose="020B0004020202020204" pitchFamily="34" charset="0"/>
              </a:rPr>
              <a:t> are about </a:t>
            </a:r>
            <a:r>
              <a:rPr lang="en-US" b="1" dirty="0" smtClean="0">
                <a:latin typeface="Aptos" panose="020B0004020202020204" pitchFamily="34" charset="0"/>
              </a:rPr>
              <a:t>267 g</a:t>
            </a:r>
            <a:r>
              <a:rPr lang="en-US" dirty="0" smtClean="0">
                <a:latin typeface="Aptos" panose="020B0004020202020204" pitchFamily="34" charset="0"/>
              </a:rPr>
              <a:t> </a:t>
            </a:r>
            <a:r>
              <a:rPr lang="en-US" dirty="0" smtClean="0">
                <a:solidFill>
                  <a:srgbClr val="C00000"/>
                </a:solidFill>
                <a:latin typeface="Aptos" panose="020B0004020202020204" pitchFamily="34" charset="0"/>
              </a:rPr>
              <a:t>heavier</a:t>
            </a:r>
            <a:r>
              <a:rPr lang="en-US" dirty="0" smtClean="0">
                <a:latin typeface="Aptos" panose="020B0004020202020204" pitchFamily="34" charset="0"/>
              </a:rPr>
              <a:t> than </a:t>
            </a:r>
            <a:r>
              <a:rPr lang="en-US" dirty="0" err="1" smtClean="0">
                <a:latin typeface="Aptos" panose="020B0004020202020204" pitchFamily="34" charset="0"/>
              </a:rPr>
              <a:t>Adelies</a:t>
            </a:r>
            <a:r>
              <a:rPr lang="en-US" dirty="0" smtClean="0">
                <a:latin typeface="Aptos" panose="020B0004020202020204" pitchFamily="34" charset="0"/>
              </a:rPr>
              <a:t> with the same flipper length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In the species-only model, </a:t>
            </a:r>
            <a:r>
              <a:rPr lang="en-US" dirty="0" err="1" smtClean="0">
                <a:latin typeface="Aptos" panose="020B0004020202020204" pitchFamily="34" charset="0"/>
              </a:rPr>
              <a:t>Gentoos</a:t>
            </a:r>
            <a:r>
              <a:rPr lang="en-US" dirty="0" smtClean="0">
                <a:latin typeface="Aptos" panose="020B0004020202020204" pitchFamily="34" charset="0"/>
              </a:rPr>
              <a:t> were </a:t>
            </a:r>
            <a:r>
              <a:rPr lang="en-US" b="1" dirty="0" smtClean="0">
                <a:latin typeface="Aptos" panose="020B0004020202020204" pitchFamily="34" charset="0"/>
              </a:rPr>
              <a:t>+1,375 g </a:t>
            </a:r>
            <a:r>
              <a:rPr lang="en-US" dirty="0" smtClean="0">
                <a:solidFill>
                  <a:srgbClr val="C00000"/>
                </a:solidFill>
                <a:latin typeface="Aptos" panose="020B0004020202020204" pitchFamily="34" charset="0"/>
              </a:rPr>
              <a:t>heavier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ptos" panose="020B0004020202020204" pitchFamily="34" charset="0"/>
              </a:rPr>
              <a:t>Adding flipper length explains most of that difference</a:t>
            </a:r>
          </a:p>
        </p:txBody>
      </p:sp>
    </p:spTree>
    <p:extLst>
      <p:ext uri="{BB962C8B-B14F-4D97-AF65-F5344CB8AC3E}">
        <p14:creationId xmlns:p14="http://schemas.microsoft.com/office/powerpoint/2010/main" val="284453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0047" y="887506"/>
            <a:ext cx="5400000" cy="5400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61681" y="148882"/>
            <a:ext cx="114389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latin typeface="Aptos" panose="020B0004020202020204" pitchFamily="34" charset="0"/>
              </a:rPr>
              <a:t>Should we bother about flipper length as well?</a:t>
            </a:r>
            <a:endParaRPr lang="en-IN" sz="2400" b="1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12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1681" y="148882"/>
            <a:ext cx="114389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smtClean="0">
                <a:latin typeface="Aptos" panose="020B0004020202020204" pitchFamily="34" charset="0"/>
              </a:rPr>
              <a:t>Assumptions</a:t>
            </a:r>
            <a:endParaRPr lang="en-IN" sz="2400" b="1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125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304</Words>
  <Application>Microsoft Office PowerPoint</Application>
  <PresentationFormat>Widescreen</PresentationFormat>
  <Paragraphs>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</dc:creator>
  <cp:lastModifiedBy>Rahul</cp:lastModifiedBy>
  <cp:revision>21</cp:revision>
  <dcterms:created xsi:type="dcterms:W3CDTF">2025-08-08T04:44:13Z</dcterms:created>
  <dcterms:modified xsi:type="dcterms:W3CDTF">2025-08-13T05:42:43Z</dcterms:modified>
</cp:coreProperties>
</file>

<file path=docProps/thumbnail.jpeg>
</file>